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1558" r:id="rId3"/>
    <p:sldId id="1559" r:id="rId4"/>
    <p:sldId id="1561" r:id="rId5"/>
    <p:sldId id="1563" r:id="rId6"/>
    <p:sldId id="1560" r:id="rId7"/>
    <p:sldId id="1564" r:id="rId8"/>
  </p:sldIdLst>
  <p:sldSz cx="9144000" cy="5715000" type="screen16x10"/>
  <p:notesSz cx="6858000" cy="9144000"/>
  <p:embeddedFontLst>
    <p:embeddedFont>
      <p:font typeface="等线" panose="02010600030101010101" charset="-122"/>
      <p:regular r:id="rId14"/>
    </p:embeddedFont>
    <p:embeddedFont>
      <p:font typeface="微软雅黑 Light" panose="020B0502040204020203" pitchFamily="34" charset="-122"/>
      <p:regular r:id="rId15"/>
    </p:embeddedFont>
    <p:embeddedFont>
      <p:font typeface="微软雅黑" panose="020B0503020204020204" pitchFamily="34" charset="-122"/>
      <p:regular r:id="rId16"/>
    </p:embeddedFont>
    <p:embeddedFont>
      <p:font typeface="Calibri" panose="020F0502020204030204" charset="0"/>
      <p:regular r:id="rId17"/>
      <p:bold r:id="rId18"/>
      <p:italic r:id="rId19"/>
      <p:boldItalic r:id="rId2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35" userDrawn="1">
          <p15:clr>
            <a:srgbClr val="A4A3A4"/>
          </p15:clr>
        </p15:guide>
        <p15:guide id="2" pos="3742" userDrawn="1">
          <p15:clr>
            <a:srgbClr val="A4A3A4"/>
          </p15:clr>
        </p15:guide>
        <p15:guide id="3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BE384B"/>
    <a:srgbClr val="FF9300"/>
    <a:srgbClr val="BD384B"/>
    <a:srgbClr val="FFFF99"/>
    <a:srgbClr val="515151"/>
    <a:srgbClr val="941100"/>
    <a:srgbClr val="FF2F92"/>
    <a:srgbClr val="0432FF"/>
    <a:srgbClr val="00FB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523" autoAdjust="0"/>
    <p:restoredTop sz="90797" autoAdjust="0"/>
  </p:normalViewPr>
  <p:slideViewPr>
    <p:cSldViewPr showGuides="1">
      <p:cViewPr varScale="1">
        <p:scale>
          <a:sx n="132" d="100"/>
          <a:sy n="132" d="100"/>
        </p:scale>
        <p:origin x="184" y="264"/>
      </p:cViewPr>
      <p:guideLst>
        <p:guide orient="horz" pos="1835"/>
        <p:guide pos="3742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1" d="100"/>
          <a:sy n="121" d="100"/>
        </p:scale>
        <p:origin x="3864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font" Target="fonts/font7.fntdata"/><Relationship Id="rId2" Type="http://schemas.openxmlformats.org/officeDocument/2006/relationships/theme" Target="theme/theme1.xml"/><Relationship Id="rId19" Type="http://schemas.openxmlformats.org/officeDocument/2006/relationships/font" Target="fonts/font6.fntdata"/><Relationship Id="rId18" Type="http://schemas.openxmlformats.org/officeDocument/2006/relationships/font" Target="fonts/font5.fntdata"/><Relationship Id="rId17" Type="http://schemas.openxmlformats.org/officeDocument/2006/relationships/font" Target="fonts/font4.fntdata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84E5B-0B7C-A143-A087-04B582FC4BEF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8370ED-3FEA-E543-9D41-DF20FAD761C7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D7DB94-E0DE-4F0F-A9B7-54654CD8C8B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4A077-83E9-49A7-9F59-234D78BD694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775358"/>
            <a:ext cx="7772400" cy="1225021"/>
          </a:xfrm>
        </p:spPr>
        <p:txBody>
          <a:bodyPr>
            <a:normAutofit/>
          </a:bodyPr>
          <a:lstStyle>
            <a:lvl1pPr algn="ctr">
              <a:defRPr sz="4400">
                <a:latin typeface="+mj-lt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lvl1pPr algn="ctr">
              <a:defRPr sz="1100"/>
            </a:lvl1pPr>
          </a:lstStyle>
          <a:p>
            <a:r>
              <a:rPr lang="zh-CN" altLang="en-US" dirty="0"/>
              <a:t>上海交通大学并行与分布式系统研究所（</a:t>
            </a:r>
            <a:r>
              <a:rPr lang="en-US" altLang="zh-CN" dirty="0"/>
              <a:t>IPADS@SJTU</a:t>
            </a:r>
            <a:r>
              <a:rPr lang="zh-CN" altLang="en-US" dirty="0"/>
              <a:t>）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00442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  <a:latin typeface="+mj-lt"/>
                <a:ea typeface="+mj-ea"/>
                <a:cs typeface="微软雅黑 Light" panose="020B0502040204020203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lnSpc>
                <a:spcPct val="120000"/>
              </a:lnSpc>
              <a:defRPr sz="2400" b="1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>
              <a:lnSpc>
                <a:spcPct val="120000"/>
              </a:lnSpc>
              <a:defRPr sz="20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>
              <a:lnSpc>
                <a:spcPct val="120000"/>
              </a:lnSpc>
              <a:defRPr sz="20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>
              <a:lnSpc>
                <a:spcPct val="120000"/>
              </a:lnSpc>
              <a:defRPr sz="18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>
              <a:lnSpc>
                <a:spcPct val="120000"/>
              </a:lnSpc>
              <a:defRPr sz="1800" b="0" i="0"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80527" y="439062"/>
            <a:ext cx="164581" cy="4800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8" name="三角形 7"/>
          <p:cNvSpPr/>
          <p:nvPr userDrawn="1"/>
        </p:nvSpPr>
        <p:spPr>
          <a:xfrm rot="5400000">
            <a:off x="-160702" y="599536"/>
            <a:ext cx="480280" cy="1588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/>
          <a:lstStyle>
            <a:lvl1pPr algn="ctr">
              <a:defRPr sz="1100"/>
            </a:lvl1pPr>
          </a:lstStyle>
          <a:p>
            <a:r>
              <a:rPr lang="zh-CN" altLang="en-US" dirty="0"/>
              <a:t>上海交通大学并行与分布式系统研究所（</a:t>
            </a:r>
            <a:r>
              <a:rPr lang="en-US" altLang="zh-CN" dirty="0"/>
              <a:t>IPADS@SJTU</a:t>
            </a:r>
            <a:r>
              <a:rPr lang="zh-CN" altLang="en-US" dirty="0"/>
              <a:t>）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>
                <a:latin typeface="+mj-lt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  <p:sp>
        <p:nvSpPr>
          <p:cNvPr id="8" name="三角形 7"/>
          <p:cNvSpPr/>
          <p:nvPr userDrawn="1"/>
        </p:nvSpPr>
        <p:spPr>
          <a:xfrm rot="5400000">
            <a:off x="-160703" y="3920373"/>
            <a:ext cx="480280" cy="1588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800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/>
          <a:lstStyle>
            <a:lvl1pPr algn="ctr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 dirty="0"/>
              <a:t>上海交通大学并行与分布式系统研究所（</a:t>
            </a:r>
            <a:r>
              <a:rPr lang="en-US" altLang="zh-CN" dirty="0"/>
              <a:t>IPADS@SJTU</a:t>
            </a:r>
            <a:r>
              <a:rPr lang="zh-CN" altLang="en-US" dirty="0"/>
              <a:t>）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1" y="5296962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5296962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defRPr>
            </a:lvl1pPr>
          </a:lstStyle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3"/>
          </p:nvPr>
        </p:nvSpPr>
        <p:spPr>
          <a:xfrm>
            <a:off x="2553817" y="5305772"/>
            <a:ext cx="3962399" cy="304271"/>
          </a:xfrm>
          <a:prstGeom prst="rect">
            <a:avLst/>
          </a:prstGeom>
        </p:spPr>
        <p:txBody>
          <a:bodyPr anchor="ctr"/>
          <a:lstStyle>
            <a:lvl1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defRPr>
            </a:lvl1pPr>
          </a:lstStyle>
          <a:p>
            <a:pPr algn="ctr"/>
            <a:r>
              <a:rPr lang="zh-CN" altLang="en-US" dirty="0"/>
              <a:t>上海交通大学并行与分布式系统研究所（</a:t>
            </a:r>
            <a:r>
              <a:rPr lang="en-US" altLang="zh-CN" dirty="0"/>
              <a:t>IPADS@SJTU</a:t>
            </a:r>
            <a:r>
              <a:rPr lang="zh-CN" altLang="en-US" dirty="0"/>
              <a:t>）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600" b="1" kern="1200">
          <a:solidFill>
            <a:schemeClr val="accent1"/>
          </a:solidFill>
          <a:latin typeface="+mj-lt"/>
          <a:ea typeface="+mj-ea"/>
          <a:cs typeface="微软雅黑 Light" panose="020B0502040204020203" pitchFamily="34" charset="-122"/>
        </a:defRPr>
      </a:lvl1pPr>
    </p:titleStyle>
    <p:bodyStyle>
      <a:lvl1pPr marL="342900" indent="-342900" algn="l" defTabSz="914400" rtl="0" eaLnBrk="1" latinLnBrk="0" hangingPunct="1">
        <a:lnSpc>
          <a:spcPct val="120000"/>
        </a:lnSpc>
        <a:spcBef>
          <a:spcPts val="1200"/>
        </a:spcBef>
        <a:buFont typeface="Arial" panose="020B0604020202020204" pitchFamily="34" charset="0"/>
        <a:buChar char="•"/>
        <a:defRPr sz="2600" b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等线" panose="02010600030101010101" charset="-122"/>
        </a:defRPr>
      </a:lvl1pPr>
      <a:lvl2pPr marL="742950" indent="-285750" algn="l" defTabSz="914400" rtl="0" eaLnBrk="1" latinLnBrk="0" hangingPunct="1">
        <a:lnSpc>
          <a:spcPct val="120000"/>
        </a:lnSpc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等线" panose="02010600030101010101" charset="-122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等线" panose="02010600030101010101" charset="-122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等线" panose="02010600030101010101" charset="-122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anose="020B0604020202020204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等线" panose="02010600030101010101" charset="-122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构建分布式深度学习推荐系统</a:t>
            </a:r>
            <a:endParaRPr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/>
              <a:t>软件学院</a:t>
            </a:r>
            <a:r>
              <a:rPr lang="en-US" altLang="zh-CN"/>
              <a:t>-</a:t>
            </a:r>
            <a:r>
              <a:rPr lang="zh-CN" altLang="en-US"/>
              <a:t>张岳轩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项目背景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1800" b="0"/>
              <a:t>推荐系统是现代智能应用不可或缺的关键组件（抖音、淘宝、</a:t>
            </a:r>
            <a:r>
              <a:rPr lang="en-US" altLang="zh-CN" sz="1800" b="0"/>
              <a:t>B </a:t>
            </a:r>
            <a:r>
              <a:rPr lang="zh-CN" altLang="en-US" sz="1800" b="0"/>
              <a:t>站）</a:t>
            </a:r>
            <a:endParaRPr lang="zh-CN" altLang="en-US" sz="1800" b="0"/>
          </a:p>
          <a:p>
            <a:r>
              <a:rPr lang="zh-CN" altLang="en-US" sz="1800" b="0"/>
              <a:t>最为高效、准确的推荐系统采用深度学习技术，而深度学习模型的有效性需要大量数据作为支撑</a:t>
            </a:r>
            <a:endParaRPr lang="zh-CN" altLang="en-US" sz="1800" b="0"/>
          </a:p>
          <a:p>
            <a:r>
              <a:rPr lang="zh-CN" altLang="en-US" sz="1800" b="0"/>
              <a:t>这就使得推荐系统成为一个由底层数据系统、上层深度学习模型等子系统构成的复杂系统，同时为了处理海量数据往往还要分布式部署</a:t>
            </a:r>
            <a:endParaRPr lang="zh-CN" altLang="en-US" sz="1800" b="0"/>
          </a:p>
          <a:p>
            <a:r>
              <a:rPr lang="zh-CN" altLang="en-US" sz="1800" b="0"/>
              <a:t>这样由多个组件构成的复杂组合系统必然存在着大量的优化空间，然而如今却没有一个开源的最佳实践，阻碍了对推荐系统从系统层面研究的开展</a:t>
            </a:r>
            <a:endParaRPr lang="zh-CN" altLang="en-US" sz="1800" b="0"/>
          </a:p>
          <a:p>
            <a:r>
              <a:rPr lang="zh-CN" altLang="en-US" sz="1800" b="0"/>
              <a:t>本课题致力于调研并实际构建一个分布式深度学习系统，并试图从中发现潜在的研究问题</a:t>
            </a:r>
            <a:endParaRPr lang="zh-CN" altLang="en-US" sz="1800" b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要回答的研究问题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SOTA </a:t>
            </a:r>
            <a:r>
              <a:rPr lang="zh-CN" altLang="en-US"/>
              <a:t>推荐系统是如何构建的？</a:t>
            </a:r>
            <a:endParaRPr lang="zh-CN" altLang="en-US"/>
          </a:p>
          <a:p>
            <a:pPr lvl="1"/>
            <a:r>
              <a:rPr lang="zh-CN" altLang="en-US" sz="2000"/>
              <a:t>有哪些组件？各组件是否存在开源实践？</a:t>
            </a:r>
            <a:endParaRPr lang="zh-CN" altLang="en-US" sz="2000"/>
          </a:p>
          <a:p>
            <a:pPr lvl="1"/>
            <a:r>
              <a:rPr lang="zh-CN" altLang="en-US" sz="2000"/>
              <a:t>组件是怎样被结合在一起的？</a:t>
            </a:r>
            <a:endParaRPr lang="zh-CN" altLang="en-US" sz="2000"/>
          </a:p>
          <a:p>
            <a:pPr lvl="0"/>
            <a:r>
              <a:rPr lang="zh-CN" altLang="en-US"/>
              <a:t>分布式推荐系统中有哪些潜在的优化空间？</a:t>
            </a:r>
            <a:endParaRPr lang="zh-CN" altLang="en-US"/>
          </a:p>
          <a:p>
            <a:pPr lvl="1"/>
            <a:r>
              <a:rPr lang="zh-CN" altLang="en-US" sz="2000"/>
              <a:t>哪些是因为组件本身并非定制化而导致？哪些又是如此复杂的系统所面临的共性问题？（研究机会）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计划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调研</a:t>
            </a:r>
            <a:r>
              <a:rPr lang="en-US" altLang="zh-CN">
                <a:sym typeface="+mn-ea"/>
              </a:rPr>
              <a:t> </a:t>
            </a:r>
            <a:r>
              <a:rPr lang="en-US">
                <a:sym typeface="+mn-ea"/>
              </a:rPr>
              <a:t>SOTA </a:t>
            </a:r>
            <a:r>
              <a:rPr lang="zh-CN" altLang="en-US">
                <a:sym typeface="+mn-ea"/>
              </a:rPr>
              <a:t>推荐系统是如何构建的？</a:t>
            </a:r>
            <a:endParaRPr lang="zh-CN" altLang="en-US">
              <a:sym typeface="+mn-ea"/>
            </a:endParaRPr>
          </a:p>
          <a:p>
            <a:r>
              <a:rPr lang="zh-CN" altLang="en-US"/>
              <a:t>调研各个组件的开源实践</a:t>
            </a:r>
            <a:endParaRPr lang="zh-CN" altLang="en-US"/>
          </a:p>
          <a:p>
            <a:r>
              <a:rPr lang="zh-CN" altLang="en-US"/>
              <a:t>学习各个组件的使用方式</a:t>
            </a:r>
            <a:endParaRPr lang="zh-CN" altLang="en-US"/>
          </a:p>
          <a:p>
            <a:r>
              <a:rPr lang="zh-CN" altLang="en-US"/>
              <a:t>编码，构建推荐系统</a:t>
            </a:r>
            <a:endParaRPr lang="zh-CN" altLang="en-US"/>
          </a:p>
          <a:p>
            <a:r>
              <a:rPr lang="zh-CN" altLang="en-US"/>
              <a:t>测试</a:t>
            </a:r>
            <a:endParaRPr lang="zh-CN" altLang="en-US"/>
          </a:p>
          <a:p>
            <a:r>
              <a:rPr lang="zh-CN" altLang="en-US"/>
              <a:t>在完整系统中企图发现研究问题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项目进展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Picture 4" descr="1280X12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60065" y="2569210"/>
            <a:ext cx="5191760" cy="298577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前期调研已经基本结束，得出下图所示的架构</a:t>
            </a:r>
            <a:endParaRPr lang="zh-CN" altLang="en-US"/>
          </a:p>
          <a:p>
            <a:r>
              <a:rPr lang="zh-CN" altLang="en-US"/>
              <a:t>各个组件基本都找到开源实践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我有一些问题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这个项目能否作为本科毕设？</a:t>
            </a:r>
            <a:endParaRPr lang="zh-CN" altLang="en-US"/>
          </a:p>
          <a:p>
            <a:pPr lvl="1"/>
            <a:r>
              <a:rPr lang="zh-CN" altLang="en-US"/>
              <a:t>感觉创新性不足</a:t>
            </a:r>
            <a:r>
              <a:rPr lang="en-US" altLang="zh-CN"/>
              <a:t>... </a:t>
            </a:r>
            <a:r>
              <a:rPr lang="zh-CN" altLang="en-US"/>
              <a:t>更多是工程性地编码</a:t>
            </a:r>
            <a:endParaRPr lang="zh-CN" altLang="en-US"/>
          </a:p>
          <a:p>
            <a:pPr lvl="0"/>
            <a:r>
              <a:rPr lang="zh-CN" altLang="en-US"/>
              <a:t>开题报告中引用什么方向的参考文献？</a:t>
            </a:r>
            <a:endParaRPr lang="zh-CN" altLang="en-US"/>
          </a:p>
          <a:p>
            <a:pPr lvl="0"/>
            <a:r>
              <a:rPr lang="zh-CN" altLang="en-US"/>
              <a:t>如何表述当前的研究现状？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DE361C3-C043-4A6E-BDCE-8DA1E7D90A3B}" type="slidenum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p>
            <a:r>
              <a:rPr lang="zh-CN" altLang="en-US" dirty="0"/>
              <a:t>上海交通大学并行与分布式系统研究所（</a:t>
            </a:r>
            <a:r>
              <a:rPr lang="en-US" altLang="zh-CN" dirty="0"/>
              <a:t>IPADS@SJTU</a:t>
            </a:r>
            <a:r>
              <a:rPr lang="zh-CN" altLang="en-US" dirty="0"/>
              <a:t>）</a:t>
            </a:r>
            <a:endParaRPr lang="zh-CN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E384B"/>
      </a:accent1>
      <a:accent2>
        <a:srgbClr val="6A868F"/>
      </a:accent2>
      <a:accent3>
        <a:srgbClr val="32788E"/>
      </a:accent3>
      <a:accent4>
        <a:srgbClr val="D6C88B"/>
      </a:accent4>
      <a:accent5>
        <a:srgbClr val="D66E49"/>
      </a:accent5>
      <a:accent6>
        <a:srgbClr val="BFBFBF"/>
      </a:accent6>
      <a:hlink>
        <a:srgbClr val="BE384B"/>
      </a:hlink>
      <a:folHlink>
        <a:srgbClr val="BFBFBF"/>
      </a:folHlink>
    </a:clrScheme>
    <a:fontScheme name="2obzv3wc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SJTU-Red</Template>
  <TotalTime>0</TotalTime>
  <Words>585</Words>
  <Application>WPS Presentation</Application>
  <PresentationFormat>On-screen Show (16:10)</PresentationFormat>
  <Paragraphs>54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Arial</vt:lpstr>
      <vt:lpstr>宋体</vt:lpstr>
      <vt:lpstr>Wingdings</vt:lpstr>
      <vt:lpstr>等线</vt:lpstr>
      <vt:lpstr>微软雅黑 Light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虚拟机隔离与安全</dc:title>
  <dc:creator>Xia Yubin</dc:creator>
  <cp:lastModifiedBy>Administrator</cp:lastModifiedBy>
  <cp:revision>6114</cp:revision>
  <cp:lastPrinted>2023-12-05T14:49:00Z</cp:lastPrinted>
  <dcterms:created xsi:type="dcterms:W3CDTF">2023-12-05T14:49:00Z</dcterms:created>
  <dcterms:modified xsi:type="dcterms:W3CDTF">2024-03-01T15:46:55Z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C3B8229DE3544831A65F0B2FD4104C0A_13</vt:lpwstr>
  </property>
  <property fmtid="{D5CDD505-2E9C-101B-9397-08002B2CF9AE}" pid="3" name="KSOProductBuildVer">
    <vt:lpwstr>1033-12.2.0.13489</vt:lpwstr>
  </property>
</Properties>
</file>

<file path=docProps/thumbnail.jpeg>
</file>